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072" r:id="rId2"/>
    <p:sldId id="986" r:id="rId3"/>
    <p:sldId id="1334" r:id="rId4"/>
    <p:sldId id="987" r:id="rId5"/>
    <p:sldId id="1101" r:id="rId6"/>
    <p:sldId id="997" r:id="rId7"/>
    <p:sldId id="1090" r:id="rId8"/>
    <p:sldId id="1389" r:id="rId9"/>
    <p:sldId id="1248" r:id="rId10"/>
    <p:sldId id="1086" r:id="rId11"/>
    <p:sldId id="1401" r:id="rId12"/>
    <p:sldId id="998" r:id="rId13"/>
    <p:sldId id="1388" r:id="rId14"/>
    <p:sldId id="1222" r:id="rId15"/>
    <p:sldId id="1092" r:id="rId16"/>
    <p:sldId id="1265" r:id="rId17"/>
  </p:sldIdLst>
  <p:sldSz cx="9906000" cy="6858000" type="A4"/>
  <p:notesSz cx="7086600" cy="10210800"/>
  <p:defaultTextStyle>
    <a:defPPr>
      <a:defRPr lang="pt-PT"/>
    </a:defPPr>
    <a:lvl1pPr marL="0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95466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90931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86397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81864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77328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72794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68261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63727" algn="l" defTabSz="79093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F3E054B-7A57-47EB-9469-557CC613974A}">
          <p14:sldIdLst>
            <p14:sldId id="1072"/>
            <p14:sldId id="986"/>
            <p14:sldId id="1334"/>
            <p14:sldId id="987"/>
            <p14:sldId id="1101"/>
            <p14:sldId id="997"/>
            <p14:sldId id="1090"/>
            <p14:sldId id="1389"/>
            <p14:sldId id="1248"/>
            <p14:sldId id="1086"/>
            <p14:sldId id="1401"/>
            <p14:sldId id="998"/>
            <p14:sldId id="1388"/>
            <p14:sldId id="1222"/>
            <p14:sldId id="1092"/>
            <p14:sldId id="1265"/>
          </p14:sldIdLst>
        </p14:section>
        <p14:section name="Untitled Section" id="{F83AC94C-8299-4C1B-8D08-718507A1EC2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16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era Pint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71D"/>
    <a:srgbClr val="00FF00"/>
    <a:srgbClr val="EAEAEA"/>
    <a:srgbClr val="DCDCDC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18" autoAdjust="0"/>
    <p:restoredTop sz="93624" autoAdjust="0"/>
  </p:normalViewPr>
  <p:slideViewPr>
    <p:cSldViewPr>
      <p:cViewPr varScale="1">
        <p:scale>
          <a:sx n="71" d="100"/>
          <a:sy n="71" d="100"/>
        </p:scale>
        <p:origin x="1044" y="66"/>
      </p:cViewPr>
      <p:guideLst>
        <p:guide orient="horz" pos="2161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74" d="100"/>
          <a:sy n="74" d="100"/>
        </p:scale>
        <p:origin x="-1232" y="-96"/>
      </p:cViewPr>
      <p:guideLst>
        <p:guide orient="horz" pos="3216"/>
        <p:guide pos="223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50B6B-5E56-9E42-97E6-D6EB65499741}" type="datetimeFigureOut">
              <a:rPr lang="es-ES" smtClean="0"/>
              <a:pPr/>
              <a:t>19/07/2015</a:t>
            </a:fld>
            <a:endParaRPr lang="pt-PT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698038"/>
            <a:ext cx="307022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14788" y="9698038"/>
            <a:ext cx="307022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D5063-A548-E04B-8F83-9BB5E6B267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752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0860" cy="510540"/>
          </a:xfrm>
          <a:prstGeom prst="rect">
            <a:avLst/>
          </a:prstGeom>
        </p:spPr>
        <p:txBody>
          <a:bodyPr vert="horz" lIns="96515" tIns="48257" rIns="96515" bIns="48257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014100" y="1"/>
            <a:ext cx="3070860" cy="510540"/>
          </a:xfrm>
          <a:prstGeom prst="rect">
            <a:avLst/>
          </a:prstGeom>
        </p:spPr>
        <p:txBody>
          <a:bodyPr vert="horz" lIns="96515" tIns="48257" rIns="96515" bIns="48257" rtlCol="0"/>
          <a:lstStyle>
            <a:lvl1pPr algn="r">
              <a:defRPr sz="1300"/>
            </a:lvl1pPr>
          </a:lstStyle>
          <a:p>
            <a:fld id="{4F7B196F-E054-4112-B988-E0AFF78D6CC7}" type="datetimeFigureOut">
              <a:rPr lang="pt-PT" smtClean="0"/>
              <a:pPr/>
              <a:t>19/07/2015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65175"/>
            <a:ext cx="5530850" cy="3829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15" tIns="48257" rIns="96515" bIns="48257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08660" y="4850131"/>
            <a:ext cx="5669280" cy="4594860"/>
          </a:xfrm>
          <a:prstGeom prst="rect">
            <a:avLst/>
          </a:prstGeom>
        </p:spPr>
        <p:txBody>
          <a:bodyPr vert="horz" lIns="96515" tIns="48257" rIns="96515" bIns="48257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1" y="9698489"/>
            <a:ext cx="3070860" cy="510540"/>
          </a:xfrm>
          <a:prstGeom prst="rect">
            <a:avLst/>
          </a:prstGeom>
        </p:spPr>
        <p:txBody>
          <a:bodyPr vert="horz" lIns="96515" tIns="48257" rIns="96515" bIns="48257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014100" y="9698489"/>
            <a:ext cx="3070860" cy="510540"/>
          </a:xfrm>
          <a:prstGeom prst="rect">
            <a:avLst/>
          </a:prstGeom>
        </p:spPr>
        <p:txBody>
          <a:bodyPr vert="horz" lIns="96515" tIns="48257" rIns="96515" bIns="48257" rtlCol="0" anchor="b"/>
          <a:lstStyle>
            <a:lvl1pPr algn="r">
              <a:defRPr sz="1300"/>
            </a:lvl1pPr>
          </a:lstStyle>
          <a:p>
            <a:fld id="{7287D684-F6FC-4F29-AA88-FD2B7C8E7E1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74944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8889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97778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46667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95556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44445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93334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42223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91112" algn="l" defTabSz="69777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765175"/>
            <a:ext cx="5530850" cy="3829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0FDAF-8B5D-4F04-B1C0-D92CA85728B8}" type="slidenum">
              <a:rPr lang="en-SG" smtClean="0"/>
              <a:pPr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2735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PT" dirty="0" smtClean="0"/>
              <a:t>Jogo / </a:t>
            </a:r>
            <a:r>
              <a:rPr lang="pt-PT" dirty="0" err="1" smtClean="0"/>
              <a:t>brainstorming</a:t>
            </a:r>
            <a:endParaRPr lang="pt-PT" dirty="0" smtClean="0"/>
          </a:p>
          <a:p>
            <a:pPr algn="l"/>
            <a:r>
              <a:rPr lang="pt-PT" dirty="0" smtClean="0"/>
              <a:t>Grupos de 4</a:t>
            </a:r>
          </a:p>
          <a:p>
            <a:pPr algn="l"/>
            <a:r>
              <a:rPr lang="pt-PT" dirty="0" smtClean="0"/>
              <a:t>Depois partilha e resume em quadro branco</a:t>
            </a:r>
            <a:endParaRPr lang="en-SG" dirty="0" smtClean="0"/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0FDAF-8B5D-4F04-B1C0-D92CA85728B8}" type="slidenum">
              <a:rPr lang="en-SG" smtClean="0"/>
              <a:pPr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3612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PT" dirty="0" smtClean="0"/>
              <a:t>Jogo / </a:t>
            </a:r>
            <a:r>
              <a:rPr lang="pt-PT" dirty="0" err="1" smtClean="0"/>
              <a:t>brainstorming</a:t>
            </a:r>
            <a:endParaRPr lang="pt-PT" dirty="0" smtClean="0"/>
          </a:p>
          <a:p>
            <a:pPr algn="l"/>
            <a:r>
              <a:rPr lang="pt-PT" dirty="0" smtClean="0"/>
              <a:t>Grupos de 4</a:t>
            </a:r>
          </a:p>
          <a:p>
            <a:pPr algn="l"/>
            <a:r>
              <a:rPr lang="pt-PT" dirty="0" smtClean="0"/>
              <a:t>Depois partilha e resume em quadro branco</a:t>
            </a:r>
            <a:endParaRPr lang="en-SG" dirty="0" smtClean="0"/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0FDAF-8B5D-4F04-B1C0-D92CA85728B8}" type="slidenum">
              <a:rPr lang="en-SG" smtClean="0"/>
              <a:pPr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49187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D684-F6FC-4F29-AA88-FD2B7C8E7E17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3870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Recruitment is a structured process that involves the steps outlined here. If </a:t>
            </a:r>
            <a:r>
              <a:rPr lang="en-US" dirty="0" err="1" smtClean="0"/>
              <a:t>possible,this</a:t>
            </a:r>
            <a:r>
              <a:rPr lang="en-US" dirty="0" smtClean="0"/>
              <a:t> process should be followed when recruiting both paid staff and volunteers.</a:t>
            </a:r>
          </a:p>
          <a:p>
            <a:r>
              <a:rPr lang="en-US" dirty="0" smtClean="0"/>
              <a:t>1. Identify needs: This should be done through analysis of the </a:t>
            </a:r>
            <a:r>
              <a:rPr lang="en-US" dirty="0" err="1" smtClean="0"/>
              <a:t>organisation</a:t>
            </a:r>
            <a:r>
              <a:rPr lang="en-US" dirty="0" smtClean="0"/>
              <a:t> in</a:t>
            </a:r>
            <a:r>
              <a:rPr lang="en-US" baseline="0" dirty="0" smtClean="0"/>
              <a:t> </a:t>
            </a:r>
            <a:r>
              <a:rPr lang="en-US" dirty="0" smtClean="0"/>
              <a:t>order to identify numbers required and skills gaps in human resources.</a:t>
            </a:r>
          </a:p>
          <a:p>
            <a:r>
              <a:rPr lang="en-US" dirty="0" smtClean="0"/>
              <a:t>2. Meet needs: Determine the way gaps will be filled, including internal or external</a:t>
            </a:r>
            <a:r>
              <a:rPr lang="en-US" baseline="0" dirty="0" smtClean="0"/>
              <a:t> </a:t>
            </a:r>
            <a:r>
              <a:rPr lang="en-US" dirty="0" smtClean="0"/>
              <a:t>recruitment or </a:t>
            </a:r>
            <a:r>
              <a:rPr lang="en-US" dirty="0" err="1" smtClean="0"/>
              <a:t>reorganisation</a:t>
            </a:r>
            <a:r>
              <a:rPr lang="en-US" dirty="0" smtClean="0"/>
              <a:t> of the service. In addition, determine the</a:t>
            </a:r>
          </a:p>
          <a:p>
            <a:r>
              <a:rPr lang="en-US" dirty="0" smtClean="0"/>
              <a:t>procedures you intend to use.</a:t>
            </a:r>
          </a:p>
          <a:p>
            <a:r>
              <a:rPr lang="en-US" dirty="0" smtClean="0"/>
              <a:t>3. Invite candidates: Communicate your human resources needs internally and</a:t>
            </a:r>
            <a:r>
              <a:rPr lang="en-US" baseline="0" dirty="0" smtClean="0"/>
              <a:t> </a:t>
            </a:r>
            <a:r>
              <a:rPr lang="en-US" dirty="0" smtClean="0"/>
              <a:t>externally by appropriate means, such as using an informal network of employees</a:t>
            </a:r>
          </a:p>
          <a:p>
            <a:r>
              <a:rPr lang="en-US" dirty="0" smtClean="0"/>
              <a:t>or advertising, and ask for candidatures to be presented in a </a:t>
            </a:r>
            <a:r>
              <a:rPr lang="en-US" dirty="0" err="1" smtClean="0"/>
              <a:t>standardised</a:t>
            </a:r>
            <a:r>
              <a:rPr lang="en-US" baseline="0" dirty="0" smtClean="0"/>
              <a:t> </a:t>
            </a:r>
            <a:r>
              <a:rPr lang="es-ES" dirty="0" err="1" smtClean="0"/>
              <a:t>format</a:t>
            </a:r>
            <a:r>
              <a:rPr lang="es-ES" dirty="0" smtClean="0"/>
              <a:t>.</a:t>
            </a:r>
          </a:p>
          <a:p>
            <a:r>
              <a:rPr lang="en-US" dirty="0" smtClean="0"/>
              <a:t>4. Receive and evaluate candidates: In general, a first selection is made on the</a:t>
            </a:r>
            <a:r>
              <a:rPr lang="en-US" baseline="0" dirty="0" smtClean="0"/>
              <a:t> </a:t>
            </a:r>
            <a:r>
              <a:rPr lang="en-US" dirty="0" smtClean="0"/>
              <a:t>basis of written documents, and the selected candidates are interviewed by</a:t>
            </a:r>
          </a:p>
          <a:p>
            <a:r>
              <a:rPr lang="en-US" dirty="0" smtClean="0"/>
              <a:t>the HR director, the head of the department concerned, and, in smaller OSOs,</a:t>
            </a:r>
            <a:r>
              <a:rPr lang="en-US" baseline="0" dirty="0" smtClean="0"/>
              <a:t> </a:t>
            </a:r>
            <a:r>
              <a:rPr lang="en-US" dirty="0" smtClean="0"/>
              <a:t>the president or general secretary. The evaluation should be done against the</a:t>
            </a:r>
          </a:p>
          <a:p>
            <a:r>
              <a:rPr lang="en-US" dirty="0" smtClean="0"/>
              <a:t>skills and knowledge required for the post.</a:t>
            </a:r>
          </a:p>
          <a:p>
            <a:r>
              <a:rPr lang="en-US" dirty="0" smtClean="0"/>
              <a:t>5. Choose candidate: The best candidate is selected collectively by the main</a:t>
            </a:r>
            <a:r>
              <a:rPr lang="en-US" baseline="0" dirty="0" smtClean="0"/>
              <a:t> </a:t>
            </a:r>
            <a:r>
              <a:rPr lang="nb-NO" dirty="0" smtClean="0"/>
              <a:t>stakeholders.</a:t>
            </a:r>
          </a:p>
          <a:p>
            <a:r>
              <a:rPr lang="en-US" dirty="0" smtClean="0"/>
              <a:t>6. </a:t>
            </a:r>
            <a:r>
              <a:rPr lang="en-US" dirty="0" err="1" smtClean="0"/>
              <a:t>Formalise</a:t>
            </a:r>
            <a:r>
              <a:rPr lang="en-US" dirty="0" smtClean="0"/>
              <a:t> contract: According to </a:t>
            </a:r>
            <a:r>
              <a:rPr lang="en-US" dirty="0" err="1" smtClean="0"/>
              <a:t>labour</a:t>
            </a:r>
            <a:r>
              <a:rPr lang="en-US" dirty="0" smtClean="0"/>
              <a:t> law, a formal contract or assignment</a:t>
            </a:r>
            <a:r>
              <a:rPr lang="en-US" baseline="0" dirty="0" smtClean="0"/>
              <a:t> </a:t>
            </a:r>
            <a:r>
              <a:rPr lang="en-US" dirty="0" smtClean="0"/>
              <a:t>letter is signed by the candidate and the head of the </a:t>
            </a:r>
            <a:r>
              <a:rPr lang="en-US" dirty="0" err="1" smtClean="0"/>
              <a:t>organisation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7. Hire and integrate: During the first week or month, special treatment to facilitate</a:t>
            </a:r>
            <a:r>
              <a:rPr lang="en-US" baseline="0" dirty="0" smtClean="0"/>
              <a:t> </a:t>
            </a:r>
            <a:r>
              <a:rPr lang="en-US" dirty="0" smtClean="0"/>
              <a:t>the smooth integration of new recruits is required to help them to understand</a:t>
            </a:r>
            <a:r>
              <a:rPr lang="en-US" baseline="0" dirty="0" smtClean="0"/>
              <a:t> </a:t>
            </a:r>
            <a:r>
              <a:rPr lang="en-US" dirty="0" smtClean="0"/>
              <a:t>their job and the </a:t>
            </a:r>
            <a:r>
              <a:rPr lang="en-US" dirty="0" err="1" smtClean="0"/>
              <a:t>organisation</a:t>
            </a:r>
            <a:r>
              <a:rPr lang="en-US" dirty="0" smtClean="0"/>
              <a:t>.</a:t>
            </a:r>
            <a:endParaRPr lang="pt-PT" dirty="0" smtClean="0"/>
          </a:p>
          <a:p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D684-F6FC-4F29-AA88-FD2B7C8E7E17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8482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0FDAF-8B5D-4F04-B1C0-D92CA85728B8}" type="slidenum">
              <a:rPr lang="en-SG" smtClean="0"/>
              <a:pPr/>
              <a:t>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3612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0FDAF-8B5D-4F04-B1C0-D92CA85728B8}" type="slidenum">
              <a:rPr lang="en-SG" smtClean="0"/>
              <a:pPr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3612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D684-F6FC-4F29-AA88-FD2B7C8E7E17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8482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96888" indent="-457200">
              <a:lnSpc>
                <a:spcPct val="150000"/>
              </a:lnSpc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en-US" sz="2200" dirty="0" smtClean="0">
                <a:ea typeface="ヒラギノ角ゴ ProN W3" pitchFamily="-107" charset="-128"/>
                <a:sym typeface="Helvetica LT Std" pitchFamily="34" charset="0"/>
              </a:rPr>
              <a:t>In </a:t>
            </a:r>
            <a:r>
              <a:rPr lang="en-US" sz="2200" b="1" dirty="0" smtClean="0">
                <a:ea typeface="ヒラギノ角ゴ ProN W3" pitchFamily="-107" charset="-128"/>
                <a:sym typeface="Helvetica LT Std" pitchFamily="34" charset="0"/>
              </a:rPr>
              <a:t>pairs</a:t>
            </a:r>
            <a:r>
              <a:rPr lang="en-US" sz="2200" b="0" baseline="0" dirty="0" smtClean="0">
                <a:ea typeface="ヒラギノ角ゴ ProN W3" pitchFamily="-107" charset="-128"/>
                <a:sym typeface="Helvetica LT Std" pitchFamily="34" charset="0"/>
              </a:rPr>
              <a:t> or </a:t>
            </a:r>
            <a:r>
              <a:rPr lang="en-US" sz="2200" b="1" baseline="0" dirty="0" smtClean="0">
                <a:ea typeface="ヒラギノ角ゴ ProN W3" pitchFamily="-107" charset="-128"/>
                <a:sym typeface="Helvetica LT Std" pitchFamily="34" charset="0"/>
              </a:rPr>
              <a:t>groups</a:t>
            </a:r>
            <a:endParaRPr lang="en-US" sz="2200" b="1" dirty="0" smtClean="0">
              <a:ea typeface="ヒラギノ角ゴ ProN W3" pitchFamily="-107" charset="-128"/>
              <a:sym typeface="Helvetica LT Std" pitchFamily="34" charset="0"/>
            </a:endParaRPr>
          </a:p>
          <a:p>
            <a:pPr marL="496888" indent="-457200">
              <a:lnSpc>
                <a:spcPct val="150000"/>
              </a:lnSpc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en-US" sz="2200" b="1" dirty="0" smtClean="0">
                <a:ea typeface="ヒラギノ角ゴ ProN W3" pitchFamily="-107" charset="-128"/>
                <a:sym typeface="Helvetica LT Std" pitchFamily="34" charset="0"/>
              </a:rPr>
              <a:t>Objective</a:t>
            </a:r>
            <a:r>
              <a:rPr lang="en-US" sz="2200" dirty="0" smtClean="0">
                <a:ea typeface="ヒラギノ角ゴ ProN W3" pitchFamily="-107" charset="-128"/>
                <a:sym typeface="Helvetica LT Std" pitchFamily="34" charset="0"/>
              </a:rPr>
              <a:t>: to win</a:t>
            </a:r>
          </a:p>
          <a:p>
            <a:pPr marL="496888" indent="-457200">
              <a:lnSpc>
                <a:spcPct val="150000"/>
              </a:lnSpc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en-US" sz="2200" b="1" dirty="0" smtClean="0">
                <a:ea typeface="ヒラギノ角ゴ ProN W3" pitchFamily="-107" charset="-128"/>
                <a:sym typeface="Helvetica LT Std" pitchFamily="34" charset="0"/>
              </a:rPr>
              <a:t>How to win</a:t>
            </a:r>
            <a:r>
              <a:rPr lang="en-US" sz="2200" dirty="0" smtClean="0">
                <a:ea typeface="ヒラギノ角ゴ ProN W3" pitchFamily="-107" charset="-128"/>
                <a:sym typeface="Helvetica LT Std" pitchFamily="34" charset="0"/>
              </a:rPr>
              <a:t>:  if you bring the other person/group to the other side of the line between you too</a:t>
            </a:r>
          </a:p>
          <a:p>
            <a:pPr marL="496888" indent="-457200">
              <a:lnSpc>
                <a:spcPct val="150000"/>
              </a:lnSpc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en-US" sz="2200" dirty="0" smtClean="0">
                <a:ea typeface="ヒラギノ角ゴ ProN W3" pitchFamily="-107" charset="-128"/>
                <a:sym typeface="Helvetica LT Std" pitchFamily="34" charset="0"/>
              </a:rPr>
              <a:t>Each person pulling one end of a rope</a:t>
            </a:r>
          </a:p>
          <a:p>
            <a:pPr marL="954088" lvl="1" indent="-457200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2200" dirty="0" smtClean="0">
              <a:ea typeface="ヒラギノ角ゴ ProN W3" pitchFamily="-107" charset="-128"/>
              <a:sym typeface="Helvetica LT Std" pitchFamily="34" charset="0"/>
            </a:endParaRPr>
          </a:p>
          <a:p>
            <a:pPr marL="496888" indent="-457200">
              <a:lnSpc>
                <a:spcPct val="150000"/>
              </a:lnSpc>
              <a:spcBef>
                <a:spcPts val="1200"/>
              </a:spcBef>
              <a:buFont typeface="Arial" pitchFamily="34" charset="0"/>
              <a:buAutoNum type="arabicPeriod"/>
              <a:defRPr/>
            </a:pPr>
            <a:endParaRPr lang="en-US" sz="2200" dirty="0" smtClean="0">
              <a:ea typeface="ヒラギノ角ゴ ProN W3" pitchFamily="-107" charset="-128"/>
              <a:sym typeface="Helvetica LT Std" pitchFamily="34" charset="0"/>
            </a:endParaRPr>
          </a:p>
          <a:p>
            <a:pPr marL="496888" indent="-457200">
              <a:lnSpc>
                <a:spcPct val="150000"/>
              </a:lnSpc>
              <a:spcBef>
                <a:spcPts val="1200"/>
              </a:spcBef>
              <a:buFont typeface="Arial" pitchFamily="34" charset="0"/>
              <a:buAutoNum type="arabicPeriod"/>
              <a:defRPr/>
            </a:pPr>
            <a:endParaRPr lang="en-US" sz="2200" dirty="0" smtClean="0">
              <a:ea typeface="ヒラギノ角ゴ ProN W3" pitchFamily="-107" charset="-128"/>
              <a:sym typeface="Helvetica LT Std" pitchFamily="34" charset="0"/>
            </a:endParaRPr>
          </a:p>
          <a:p>
            <a:pPr marL="225425" indent="-225425">
              <a:lnSpc>
                <a:spcPct val="90000"/>
              </a:lnSpc>
            </a:pPr>
            <a:endParaRPr lang="pt-B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5171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D684-F6FC-4F29-AA88-FD2B7C8E7E17}" type="slidenum">
              <a:rPr lang="pt-PT" smtClean="0"/>
              <a:pPr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3870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1" y="2130428"/>
            <a:ext cx="8420101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2" y="3886201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5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90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86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81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77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72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68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63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455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997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1" cy="1362075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82506" y="2906717"/>
            <a:ext cx="8420101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954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909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863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818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773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7279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6826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637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951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95304" y="2098677"/>
            <a:ext cx="4375149" cy="59340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035551" y="2098677"/>
            <a:ext cx="4376871" cy="59340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2441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95299" y="1535114"/>
            <a:ext cx="4376871" cy="63976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5466" indent="0">
              <a:buNone/>
              <a:defRPr sz="1800" b="1"/>
            </a:lvl2pPr>
            <a:lvl3pPr marL="790931" indent="0">
              <a:buNone/>
              <a:defRPr sz="1500" b="1"/>
            </a:lvl3pPr>
            <a:lvl4pPr marL="1186397" indent="0">
              <a:buNone/>
              <a:defRPr sz="1400" b="1"/>
            </a:lvl4pPr>
            <a:lvl5pPr marL="1581864" indent="0">
              <a:buNone/>
              <a:defRPr sz="1400" b="1"/>
            </a:lvl5pPr>
            <a:lvl6pPr marL="1977328" indent="0">
              <a:buNone/>
              <a:defRPr sz="1400" b="1"/>
            </a:lvl6pPr>
            <a:lvl7pPr marL="2372794" indent="0">
              <a:buNone/>
              <a:defRPr sz="1400" b="1"/>
            </a:lvl7pPr>
            <a:lvl8pPr marL="2768261" indent="0">
              <a:buNone/>
              <a:defRPr sz="1400" b="1"/>
            </a:lvl8pPr>
            <a:lvl9pPr marL="3163727" indent="0">
              <a:buNone/>
              <a:defRPr sz="1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95299" y="2174876"/>
            <a:ext cx="4376871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5032113" y="1535114"/>
            <a:ext cx="4378590" cy="63976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5466" indent="0">
              <a:buNone/>
              <a:defRPr sz="1800" b="1"/>
            </a:lvl2pPr>
            <a:lvl3pPr marL="790931" indent="0">
              <a:buNone/>
              <a:defRPr sz="1500" b="1"/>
            </a:lvl3pPr>
            <a:lvl4pPr marL="1186397" indent="0">
              <a:buNone/>
              <a:defRPr sz="1400" b="1"/>
            </a:lvl4pPr>
            <a:lvl5pPr marL="1581864" indent="0">
              <a:buNone/>
              <a:defRPr sz="1400" b="1"/>
            </a:lvl5pPr>
            <a:lvl6pPr marL="1977328" indent="0">
              <a:buNone/>
              <a:defRPr sz="1400" b="1"/>
            </a:lvl6pPr>
            <a:lvl7pPr marL="2372794" indent="0">
              <a:buNone/>
              <a:defRPr sz="1400" b="1"/>
            </a:lvl7pPr>
            <a:lvl8pPr marL="2768261" indent="0">
              <a:buNone/>
              <a:defRPr sz="1400" b="1"/>
            </a:lvl8pPr>
            <a:lvl9pPr marL="3163727" indent="0">
              <a:buNone/>
              <a:defRPr sz="1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5032113" y="2174876"/>
            <a:ext cx="4378590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22393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791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135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72971" y="273054"/>
            <a:ext cx="5537730" cy="5853113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006" cy="4691063"/>
          </a:xfrm>
        </p:spPr>
        <p:txBody>
          <a:bodyPr/>
          <a:lstStyle>
            <a:lvl1pPr marL="0" indent="0">
              <a:buNone/>
              <a:defRPr sz="1200"/>
            </a:lvl1pPr>
            <a:lvl2pPr marL="395466" indent="0">
              <a:buNone/>
              <a:defRPr sz="1100"/>
            </a:lvl2pPr>
            <a:lvl3pPr marL="790931" indent="0">
              <a:buNone/>
              <a:defRPr sz="800"/>
            </a:lvl3pPr>
            <a:lvl4pPr marL="1186397" indent="0">
              <a:buNone/>
              <a:defRPr sz="800"/>
            </a:lvl4pPr>
            <a:lvl5pPr marL="1581864" indent="0">
              <a:buNone/>
              <a:defRPr sz="800"/>
            </a:lvl5pPr>
            <a:lvl6pPr marL="1977328" indent="0">
              <a:buNone/>
              <a:defRPr sz="800"/>
            </a:lvl6pPr>
            <a:lvl7pPr marL="2372794" indent="0">
              <a:buNone/>
              <a:defRPr sz="800"/>
            </a:lvl7pPr>
            <a:lvl8pPr marL="2768261" indent="0">
              <a:buNone/>
              <a:defRPr sz="800"/>
            </a:lvl8pPr>
            <a:lvl9pPr marL="3163727" indent="0">
              <a:buNone/>
              <a:defRPr sz="8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632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8" y="4800600"/>
            <a:ext cx="59436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941648" y="612778"/>
            <a:ext cx="5943600" cy="4114800"/>
          </a:xfrm>
        </p:spPr>
        <p:txBody>
          <a:bodyPr/>
          <a:lstStyle>
            <a:lvl1pPr marL="0" indent="0">
              <a:buNone/>
              <a:defRPr sz="2700"/>
            </a:lvl1pPr>
            <a:lvl2pPr marL="395466" indent="0">
              <a:buNone/>
              <a:defRPr sz="2400"/>
            </a:lvl2pPr>
            <a:lvl3pPr marL="790931" indent="0">
              <a:buNone/>
              <a:defRPr sz="2100"/>
            </a:lvl3pPr>
            <a:lvl4pPr marL="1186397" indent="0">
              <a:buNone/>
              <a:defRPr sz="1800"/>
            </a:lvl4pPr>
            <a:lvl5pPr marL="1581864" indent="0">
              <a:buNone/>
              <a:defRPr sz="1800"/>
            </a:lvl5pPr>
            <a:lvl6pPr marL="1977328" indent="0">
              <a:buNone/>
              <a:defRPr sz="1800"/>
            </a:lvl6pPr>
            <a:lvl7pPr marL="2372794" indent="0">
              <a:buNone/>
              <a:defRPr sz="1800"/>
            </a:lvl7pPr>
            <a:lvl8pPr marL="2768261" indent="0">
              <a:buNone/>
              <a:defRPr sz="1800"/>
            </a:lvl8pPr>
            <a:lvl9pPr marL="3163727" indent="0">
              <a:buNone/>
              <a:defRPr sz="18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941648" y="5367338"/>
            <a:ext cx="5943600" cy="804862"/>
          </a:xfrm>
        </p:spPr>
        <p:txBody>
          <a:bodyPr/>
          <a:lstStyle>
            <a:lvl1pPr marL="0" indent="0">
              <a:buNone/>
              <a:defRPr sz="1200"/>
            </a:lvl1pPr>
            <a:lvl2pPr marL="395466" indent="0">
              <a:buNone/>
              <a:defRPr sz="1100"/>
            </a:lvl2pPr>
            <a:lvl3pPr marL="790931" indent="0">
              <a:buNone/>
              <a:defRPr sz="800"/>
            </a:lvl3pPr>
            <a:lvl4pPr marL="1186397" indent="0">
              <a:buNone/>
              <a:defRPr sz="800"/>
            </a:lvl4pPr>
            <a:lvl5pPr marL="1581864" indent="0">
              <a:buNone/>
              <a:defRPr sz="800"/>
            </a:lvl5pPr>
            <a:lvl6pPr marL="1977328" indent="0">
              <a:buNone/>
              <a:defRPr sz="800"/>
            </a:lvl6pPr>
            <a:lvl7pPr marL="2372794" indent="0">
              <a:buNone/>
              <a:defRPr sz="800"/>
            </a:lvl7pPr>
            <a:lvl8pPr marL="2768261" indent="0">
              <a:buNone/>
              <a:defRPr sz="800"/>
            </a:lvl8pPr>
            <a:lvl9pPr marL="3163727" indent="0">
              <a:buNone/>
              <a:defRPr sz="8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1157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332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3571" y="360363"/>
            <a:ext cx="2228850" cy="7672387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95301" y="360363"/>
            <a:ext cx="6523170" cy="767238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95302" y="6356352"/>
            <a:ext cx="2311401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3797300" y="6381328"/>
            <a:ext cx="2311401" cy="365125"/>
          </a:xfrm>
          <a:prstGeom prst="rect">
            <a:avLst/>
          </a:prstGeom>
        </p:spPr>
        <p:txBody>
          <a:bodyPr/>
          <a:lstStyle/>
          <a:p>
            <a:fld id="{FAE17A5E-521F-4090-BE45-0F6E68DD279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040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478" y="116630"/>
            <a:ext cx="517758" cy="517758"/>
          </a:xfrm>
          <a:prstGeom prst="rect">
            <a:avLst/>
          </a:prstGeom>
        </p:spPr>
      </p:pic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0"/>
          </a:xfrm>
          <a:prstGeom prst="rect">
            <a:avLst/>
          </a:prstGeom>
        </p:spPr>
        <p:txBody>
          <a:bodyPr vert="horz" lIns="79093" tIns="39547" rIns="79093" bIns="3954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95301" y="1600200"/>
            <a:ext cx="8915400" cy="4525963"/>
          </a:xfrm>
          <a:prstGeom prst="rect">
            <a:avLst/>
          </a:prstGeom>
        </p:spPr>
        <p:txBody>
          <a:bodyPr vert="horz" lIns="79093" tIns="39547" rIns="79093" bIns="3954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217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790931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599" indent="-296599" algn="l" defTabSz="79093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42633" indent="-247166" algn="l" defTabSz="790931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88665" indent="-197733" algn="l" defTabSz="790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84130" indent="-197733" algn="l" defTabSz="790931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79595" indent="-197733" algn="l" defTabSz="790931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75061" indent="-197733" algn="l" defTabSz="79093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570528" indent="-197733" algn="l" defTabSz="79093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965994" indent="-197733" algn="l" defTabSz="79093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361459" indent="-197733" algn="l" defTabSz="79093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5466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90931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397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81864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77328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72794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68261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63727" algn="l" defTabSz="79093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6897"/>
            <a:ext cx="9906000" cy="71321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94" y="290646"/>
            <a:ext cx="3672065" cy="1080954"/>
          </a:xfrm>
          <a:prstGeom prst="rect">
            <a:avLst/>
          </a:prstGeom>
        </p:spPr>
      </p:pic>
      <p:sp>
        <p:nvSpPr>
          <p:cNvPr id="19" name="TextBox 48"/>
          <p:cNvSpPr txBox="1"/>
          <p:nvPr/>
        </p:nvSpPr>
        <p:spPr>
          <a:xfrm>
            <a:off x="0" y="1711605"/>
            <a:ext cx="9906000" cy="9997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Rekursus </a:t>
            </a:r>
            <a:r>
              <a:rPr lang="pt-BR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Umanus</a:t>
            </a:r>
            <a:endParaRPr lang="pt-BR" sz="44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4" name="Picture 2" descr="D:\Dropbox\SportImpact\TLS Project\Workshops\Gestao Administrativa\people_white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7444" y="3581400"/>
            <a:ext cx="6344470" cy="371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65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5029200" y="1219200"/>
            <a:ext cx="3848930" cy="2220536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 smtClean="0">
                <a:solidFill>
                  <a:schemeClr val="tx1"/>
                </a:solidFill>
                <a:latin typeface="Open Sans"/>
                <a:cs typeface="Open Sans"/>
              </a:rPr>
              <a:t>Servisu</a:t>
            </a:r>
            <a:r>
              <a:rPr lang="pt-PT" sz="3200" dirty="0" smtClean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Open Sans"/>
                <a:cs typeface="Open Sans"/>
              </a:rPr>
              <a:t>Rekursus</a:t>
            </a:r>
            <a:r>
              <a:rPr lang="pt-PT" sz="3200" dirty="0" smtClean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Open Sans"/>
                <a:cs typeface="Open Sans"/>
              </a:rPr>
              <a:t>Umanus</a:t>
            </a:r>
            <a:r>
              <a:rPr lang="pt-PT" sz="3200" dirty="0" smtClean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Open Sans"/>
                <a:cs typeface="Open Sans"/>
              </a:rPr>
              <a:t>inklui</a:t>
            </a:r>
            <a:r>
              <a:rPr lang="pt-PT" sz="3200" dirty="0" smtClean="0">
                <a:solidFill>
                  <a:schemeClr val="tx1"/>
                </a:solidFill>
                <a:latin typeface="Open Sans"/>
                <a:cs typeface="Open Sans"/>
              </a:rPr>
              <a:t>...</a:t>
            </a:r>
            <a:endParaRPr lang="en-SG" sz="32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228600" y="1143000"/>
            <a:ext cx="3848930" cy="2220536"/>
          </a:xfrm>
          <a:prstGeom prst="wedgeEllipseCallout">
            <a:avLst>
              <a:gd name="adj1" fmla="val 31582"/>
              <a:gd name="adj2" fmla="val 6071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solidFill>
                  <a:schemeClr val="tx1"/>
                </a:solidFill>
                <a:latin typeface="Open Sans"/>
                <a:cs typeface="Open Sans"/>
              </a:rPr>
              <a:t>Rekursus umanus importante tanba...</a:t>
            </a:r>
            <a:endParaRPr lang="en-SG" sz="32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2792760" y="4005064"/>
            <a:ext cx="4674840" cy="2220536"/>
          </a:xfrm>
          <a:prstGeom prst="wedgeEllipseCallout">
            <a:avLst>
              <a:gd name="adj1" fmla="val -37190"/>
              <a:gd name="adj2" fmla="val 52389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tx1"/>
                </a:solidFill>
                <a:latin typeface="Open Sans"/>
                <a:cs typeface="Open Sans"/>
              </a:rPr>
              <a:t>Iha </a:t>
            </a:r>
            <a:r>
              <a:rPr lang="pt-PT" sz="3200" dirty="0" smtClean="0">
                <a:solidFill>
                  <a:schemeClr val="tx1"/>
                </a:solidFill>
                <a:latin typeface="Open Sans"/>
                <a:cs typeface="Open Sans"/>
              </a:rPr>
              <a:t>sessaun ne’e</a:t>
            </a:r>
            <a:r>
              <a:rPr lang="pt-PT" sz="3200" dirty="0">
                <a:solidFill>
                  <a:schemeClr val="tx1"/>
                </a:solidFill>
                <a:latin typeface="Open Sans"/>
                <a:cs typeface="Open Sans"/>
              </a:rPr>
              <a:t>, hau </a:t>
            </a:r>
            <a:r>
              <a:rPr lang="pt-PT" sz="3200" dirty="0" smtClean="0">
                <a:solidFill>
                  <a:schemeClr val="tx1"/>
                </a:solidFill>
                <a:latin typeface="Open Sans"/>
                <a:cs typeface="Open Sans"/>
              </a:rPr>
              <a:t>espera aprende </a:t>
            </a:r>
            <a:r>
              <a:rPr lang="pt-PT" sz="3200" dirty="0">
                <a:solidFill>
                  <a:schemeClr val="tx1"/>
                </a:solidFill>
                <a:latin typeface="Open Sans"/>
                <a:cs typeface="Open Sans"/>
              </a:rPr>
              <a:t>kona ba...</a:t>
            </a:r>
            <a:endParaRPr lang="en-SG" sz="32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176546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838200" y="3733800"/>
            <a:ext cx="4228270" cy="2982536"/>
          </a:xfrm>
          <a:prstGeom prst="wedgeEllipseCallout">
            <a:avLst>
              <a:gd name="adj1" fmla="val 33592"/>
              <a:gd name="adj2" fmla="val -5349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Saida mak inklui iha ajenda ba briefing molok eventu?</a:t>
            </a:r>
            <a:endParaRPr lang="en-SG" sz="3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304800" y="304800"/>
            <a:ext cx="4228270" cy="2982536"/>
          </a:xfrm>
          <a:prstGeom prst="wedgeEllipseCallout">
            <a:avLst>
              <a:gd name="adj1" fmla="val 42755"/>
              <a:gd name="adj2" fmla="val 47942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>
                <a:solidFill>
                  <a:schemeClr val="tx1"/>
                </a:solidFill>
                <a:latin typeface="Open Sans"/>
                <a:cs typeface="Open Sans"/>
              </a:rPr>
              <a:t>Saida deit mak presiza atu halo rekrutamentu?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5029200" y="1143000"/>
            <a:ext cx="4654690" cy="2982536"/>
          </a:xfrm>
          <a:prstGeom prst="wedgeEllipseCallout">
            <a:avLst>
              <a:gd name="adj1" fmla="val -52906"/>
              <a:gd name="adj2" fmla="val 2684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Oinsaa mak </a:t>
            </a:r>
            <a:r>
              <a:rPr lang="pt-PT" sz="3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no </a:t>
            </a:r>
            <a:br>
              <a:rPr lang="pt-PT" sz="3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PT" sz="3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fo’o </a:t>
            </a:r>
            <a:r>
              <a:rPr lang="pt-PT" sz="3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hatene voluntariu no staff sira nia funsaun?</a:t>
            </a:r>
            <a:endParaRPr lang="en-SG" sz="3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6545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U-Turn Arrow 17"/>
          <p:cNvSpPr/>
          <p:nvPr/>
        </p:nvSpPr>
        <p:spPr>
          <a:xfrm flipH="1" flipV="1">
            <a:off x="1143000" y="3048000"/>
            <a:ext cx="7696200" cy="9144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27601"/>
              <a:gd name="adj5" fmla="val 7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600">
              <a:latin typeface="Open Sans"/>
              <a:cs typeface="Open Sans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438727" y="392711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Oinsaa </a:t>
            </a:r>
            <a:r>
              <a:rPr lang="pt-PT" sz="3800" b="1" dirty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mak ita </a:t>
            </a:r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jere rekursus umanus?</a:t>
            </a:r>
            <a:endParaRPr lang="pt-PT" sz="3800" b="1" dirty="0">
              <a:solidFill>
                <a:srgbClr val="A3071D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457200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Analiza planu no identifika </a:t>
            </a:r>
            <a:r>
              <a:rPr lang="pt-PT" sz="1600" b="1" dirty="0">
                <a:solidFill>
                  <a:schemeClr val="bg1"/>
                </a:solidFill>
                <a:latin typeface="Open Sans"/>
                <a:cs typeface="Open Sans"/>
              </a:rPr>
              <a:t>nesesidade ema/funsaun</a:t>
            </a:r>
            <a:endParaRPr lang="pt-PT" sz="1600" b="1" dirty="0" smtClean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7" name="Flecha a la derecha con bandas 11"/>
          <p:cNvSpPr/>
          <p:nvPr/>
        </p:nvSpPr>
        <p:spPr>
          <a:xfrm>
            <a:off x="2316026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2914906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Rekruta no identifika 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ko-organizador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5372612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Fo’o treinamentu no briefing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7830319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Jere relasaun no fo’o motivasaun no kompensasaun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31" name="Flecha a la derecha con bandas 11"/>
          <p:cNvSpPr/>
          <p:nvPr/>
        </p:nvSpPr>
        <p:spPr>
          <a:xfrm>
            <a:off x="4773732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32" name="Flecha a la derecha con bandas 11"/>
          <p:cNvSpPr/>
          <p:nvPr/>
        </p:nvSpPr>
        <p:spPr>
          <a:xfrm>
            <a:off x="7231438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49292" y="1837762"/>
            <a:ext cx="1218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Nesesidade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355892" y="1837762"/>
            <a:ext cx="9076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Rekruta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618638" y="1837762"/>
            <a:ext cx="13439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Treinamentu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8316154" y="1837762"/>
            <a:ext cx="8643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Jestaun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048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28194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2578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68945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4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 animBg="1"/>
      <p:bldP spid="38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438727" y="392711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pPr eaLnBrk="0" hangingPunct="0">
              <a:defRPr/>
            </a:pPr>
            <a:r>
              <a:rPr lang="en-US" sz="3800" b="1" dirty="0" err="1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Ezemplu</a:t>
            </a:r>
            <a:endParaRPr lang="en-US" sz="3800" b="1" dirty="0">
              <a:solidFill>
                <a:srgbClr val="A3071D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  <a:sym typeface="Arial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228600"/>
            <a:ext cx="3722150" cy="108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457200" y="3505200"/>
            <a:ext cx="2133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Manager SportImpact University</a:t>
            </a:r>
          </a:p>
          <a:p>
            <a:pPr>
              <a:spcBef>
                <a:spcPts val="1200"/>
              </a:spcBef>
            </a:pPr>
            <a:endParaRPr lang="pt-PT" sz="1800" b="1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Manager Desportu ba Moris</a:t>
            </a: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457200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Analiza planu no identifika nesesidade ema/funsaun</a:t>
            </a:r>
          </a:p>
        </p:txBody>
      </p:sp>
      <p:sp>
        <p:nvSpPr>
          <p:cNvPr id="26" name="Flecha a la derecha con bandas 11"/>
          <p:cNvSpPr/>
          <p:nvPr/>
        </p:nvSpPr>
        <p:spPr>
          <a:xfrm>
            <a:off x="2316026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2914906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Rekruta no identifika 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ko-organizador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5372612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Fo’o treinamentu no briefing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7830319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Jere relasaun no fo’o motivasaun no kompensasaun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41" name="Flecha a la derecha con bandas 11"/>
          <p:cNvSpPr/>
          <p:nvPr/>
        </p:nvSpPr>
        <p:spPr>
          <a:xfrm>
            <a:off x="4773732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44" name="Flecha a la derecha con bandas 11"/>
          <p:cNvSpPr/>
          <p:nvPr/>
        </p:nvSpPr>
        <p:spPr>
          <a:xfrm>
            <a:off x="7231438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49292" y="1837762"/>
            <a:ext cx="1218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Nesesidade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3355892" y="1837762"/>
            <a:ext cx="9076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Rekruta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5618638" y="1837762"/>
            <a:ext cx="13439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Treinamentu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8316154" y="1837762"/>
            <a:ext cx="8643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Jestaun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3048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8194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2578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68945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895600" y="3505200"/>
            <a:ext cx="2133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Veronica</a:t>
            </a:r>
            <a:b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t-PT" sz="1800" b="1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200"/>
              </a:spcBef>
            </a:pPr>
            <a:endParaRPr lang="pt-PT" sz="1800" b="1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Virginia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334000" y="3505200"/>
            <a:ext cx="2133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On-the-job (train the trainer)</a:t>
            </a:r>
            <a:b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t-PT" sz="1800" b="1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200"/>
              </a:spcBef>
            </a:pPr>
            <a:endParaRPr lang="pt-PT" sz="1800" b="1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On-the-job – projetu pilotu iha Dili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848600" y="3505200"/>
            <a:ext cx="2133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Formasaun</a:t>
            </a:r>
          </a:p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Salariu</a:t>
            </a:r>
          </a:p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Gastus projetu</a:t>
            </a:r>
          </a:p>
          <a:p>
            <a:pPr>
              <a:spcBef>
                <a:spcPts val="1200"/>
              </a:spcBef>
            </a:pPr>
            <a:r>
              <a:rPr lang="pt-PT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Oportunidade servisu ba futuru</a:t>
            </a:r>
          </a:p>
        </p:txBody>
      </p:sp>
    </p:spTree>
    <p:extLst>
      <p:ext uri="{BB962C8B-B14F-4D97-AF65-F5344CB8AC3E}">
        <p14:creationId xmlns:p14="http://schemas.microsoft.com/office/powerpoint/2010/main" val="290506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6" grpId="0"/>
      <p:bldP spid="57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289618" y="1828800"/>
            <a:ext cx="1688168" cy="914400"/>
          </a:xfrm>
          <a:prstGeom prst="roundRect">
            <a:avLst>
              <a:gd name="adj" fmla="val 16667"/>
            </a:avLst>
          </a:prstGeom>
          <a:solidFill>
            <a:schemeClr val="accent1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dirty="0" smtClean="0">
                <a:solidFill>
                  <a:schemeClr val="bg1"/>
                </a:solidFill>
                <a:latin typeface="Open Sans"/>
                <a:cs typeface="Open Sans"/>
              </a:rPr>
              <a:t>Define knaar</a:t>
            </a:r>
          </a:p>
        </p:txBody>
      </p:sp>
      <p:sp>
        <p:nvSpPr>
          <p:cNvPr id="10" name="Flecha a la derecha con bandas 9"/>
          <p:cNvSpPr/>
          <p:nvPr/>
        </p:nvSpPr>
        <p:spPr>
          <a:xfrm>
            <a:off x="2106289" y="2105980"/>
            <a:ext cx="576064" cy="360040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89618" y="4644753"/>
            <a:ext cx="1688168" cy="9144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dirty="0" smtClean="0">
                <a:solidFill>
                  <a:schemeClr val="bg1"/>
                </a:solidFill>
                <a:latin typeface="Open Sans"/>
                <a:cs typeface="Open Sans"/>
              </a:rPr>
              <a:t>Konvida ba entrevista</a:t>
            </a:r>
          </a:p>
        </p:txBody>
      </p:sp>
      <p:sp>
        <p:nvSpPr>
          <p:cNvPr id="12" name="Flecha a la derecha con bandas 11"/>
          <p:cNvSpPr/>
          <p:nvPr/>
        </p:nvSpPr>
        <p:spPr>
          <a:xfrm rot="5400000">
            <a:off x="10331388" y="4973960"/>
            <a:ext cx="576064" cy="360040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810856" y="4644753"/>
            <a:ext cx="1688168" cy="9144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36000" tIns="44444" rIns="36000" bIns="44444" anchor="ctr">
            <a:noAutofit/>
          </a:bodyPr>
          <a:lstStyle/>
          <a:p>
            <a:pPr algn="ctr"/>
            <a:r>
              <a:rPr lang="pt-BR" sz="1600" dirty="0" smtClean="0">
                <a:solidFill>
                  <a:schemeClr val="bg1"/>
                </a:solidFill>
                <a:latin typeface="Open Sans"/>
                <a:cs typeface="Open Sans"/>
              </a:rPr>
              <a:t>Halo avaliasaun k</a:t>
            </a:r>
            <a:r>
              <a:rPr lang="pt-PT" sz="1600" dirty="0" smtClean="0">
                <a:solidFill>
                  <a:schemeClr val="bg1"/>
                </a:solidFill>
                <a:latin typeface="Open Sans"/>
                <a:cs typeface="Open Sans"/>
              </a:rPr>
              <a:t>andidatu</a:t>
            </a: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332094" y="4644753"/>
            <a:ext cx="1688168" cy="9144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dirty="0" smtClean="0">
                <a:solidFill>
                  <a:schemeClr val="bg1"/>
                </a:solidFill>
                <a:latin typeface="Open Sans"/>
                <a:cs typeface="Open Sans"/>
              </a:rPr>
              <a:t>Hili kandidatu</a:t>
            </a: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7853332" y="4644753"/>
            <a:ext cx="1688168" cy="9144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dirty="0" smtClean="0">
                <a:solidFill>
                  <a:schemeClr val="bg1"/>
                </a:solidFill>
                <a:latin typeface="Open Sans"/>
                <a:cs typeface="Open Sans"/>
              </a:rPr>
              <a:t>Asina kontratu </a:t>
            </a:r>
          </a:p>
        </p:txBody>
      </p:sp>
      <p:sp>
        <p:nvSpPr>
          <p:cNvPr id="22" name="Title 3"/>
          <p:cNvSpPr txBox="1">
            <a:spLocks/>
          </p:cNvSpPr>
          <p:nvPr/>
        </p:nvSpPr>
        <p:spPr>
          <a:xfrm>
            <a:off x="438727" y="392711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r>
              <a:rPr lang="pt-PT" sz="3800" b="1" dirty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Saida mak sai hanesan prosesu ba </a:t>
            </a:r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rekrutamentu? </a:t>
            </a:r>
            <a:endParaRPr lang="pt-PT" sz="3800" b="1" dirty="0">
              <a:solidFill>
                <a:srgbClr val="A3071D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2810856" y="1828800"/>
            <a:ext cx="1688168" cy="914400"/>
          </a:xfrm>
          <a:prstGeom prst="roundRect">
            <a:avLst>
              <a:gd name="adj" fmla="val 16667"/>
            </a:avLst>
          </a:prstGeom>
          <a:solidFill>
            <a:schemeClr val="accent1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dirty="0" smtClean="0">
                <a:solidFill>
                  <a:schemeClr val="bg1"/>
                </a:solidFill>
                <a:latin typeface="Open Sans"/>
                <a:cs typeface="Open Sans"/>
              </a:rPr>
              <a:t>Buka kandidatu</a:t>
            </a: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5332094" y="1828800"/>
            <a:ext cx="1688168" cy="914400"/>
          </a:xfrm>
          <a:prstGeom prst="roundRect">
            <a:avLst>
              <a:gd name="adj" fmla="val 16667"/>
            </a:avLst>
          </a:prstGeom>
          <a:solidFill>
            <a:schemeClr val="accent1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dirty="0" smtClean="0">
                <a:solidFill>
                  <a:schemeClr val="bg1"/>
                </a:solidFill>
                <a:latin typeface="Open Sans"/>
                <a:cs typeface="Open Sans"/>
              </a:rPr>
              <a:t>Simu CV/karta</a:t>
            </a: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7853332" y="1828800"/>
            <a:ext cx="1688168" cy="914400"/>
          </a:xfrm>
          <a:prstGeom prst="roundRect">
            <a:avLst>
              <a:gd name="adj" fmla="val 16667"/>
            </a:avLst>
          </a:prstGeom>
          <a:solidFill>
            <a:schemeClr val="accent1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dirty="0" smtClean="0">
                <a:solidFill>
                  <a:schemeClr val="bg1"/>
                </a:solidFill>
                <a:latin typeface="Open Sans"/>
                <a:cs typeface="Open Sans"/>
              </a:rPr>
              <a:t>Halo avaliasaun CV/karta</a:t>
            </a:r>
          </a:p>
        </p:txBody>
      </p:sp>
      <p:sp>
        <p:nvSpPr>
          <p:cNvPr id="25" name="Flecha a la derecha con bandas 9"/>
          <p:cNvSpPr/>
          <p:nvPr/>
        </p:nvSpPr>
        <p:spPr>
          <a:xfrm>
            <a:off x="4627527" y="2105980"/>
            <a:ext cx="576064" cy="360040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26" name="Flecha a la derecha con bandas 9"/>
          <p:cNvSpPr/>
          <p:nvPr/>
        </p:nvSpPr>
        <p:spPr>
          <a:xfrm>
            <a:off x="7148765" y="2105980"/>
            <a:ext cx="576064" cy="360040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27" name="Flecha a la derecha con bandas 9"/>
          <p:cNvSpPr/>
          <p:nvPr/>
        </p:nvSpPr>
        <p:spPr>
          <a:xfrm>
            <a:off x="2106289" y="4921933"/>
            <a:ext cx="576064" cy="360040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28" name="Flecha a la derecha con bandas 9"/>
          <p:cNvSpPr/>
          <p:nvPr/>
        </p:nvSpPr>
        <p:spPr>
          <a:xfrm>
            <a:off x="4627527" y="4921933"/>
            <a:ext cx="576064" cy="360040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29" name="Flecha a la derecha con bandas 9"/>
          <p:cNvSpPr/>
          <p:nvPr/>
        </p:nvSpPr>
        <p:spPr>
          <a:xfrm>
            <a:off x="7148765" y="4921933"/>
            <a:ext cx="576064" cy="360040"/>
          </a:xfrm>
          <a:prstGeom prst="striped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617" y="2810471"/>
            <a:ext cx="23927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Hakerek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deskrisaun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knaar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perfil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kandidatu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no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prosesu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rekrutamentu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10856" y="2810471"/>
            <a:ext cx="23927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Tau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anunsiu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iha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jornal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Internet,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universidade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nst</a:t>
            </a:r>
            <a:endParaRPr lang="en-US" sz="14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Kontata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kolega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husu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rekomendasaun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kandidatu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53333" y="2810471"/>
            <a:ext cx="20526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Analiza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esperiensia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kompetensia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konforme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deskrisaun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knaar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4263753"/>
            <a:ext cx="28145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</a:t>
            </a:r>
            <a:r>
              <a:rPr lang="en-US" b="1" i="1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kandidatura</a:t>
            </a:r>
            <a:r>
              <a:rPr lang="en-US" b="1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1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diak</a:t>
            </a:r>
            <a:r>
              <a:rPr lang="en-US" b="1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b="1" i="1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entaun</a:t>
            </a:r>
            <a:r>
              <a:rPr lang="en-US" b="1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US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7159" y="5616988"/>
            <a:ext cx="205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Telefona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kandidatu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entrevista</a:t>
            </a:r>
            <a:endParaRPr lang="en-US" sz="14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0856" y="5616988"/>
            <a:ext cx="2052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Entrevista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kandidatu</a:t>
            </a:r>
            <a:endParaRPr lang="en-US" sz="14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32094" y="5616988"/>
            <a:ext cx="21355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Kompara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kandidatu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hili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kandidatu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ne’ebe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diak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knaar</a:t>
            </a:r>
            <a:endParaRPr lang="en-US" sz="14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53333" y="5616988"/>
            <a:ext cx="20526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kontratu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konforme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lei,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esplika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kontratu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staff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foun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asina</a:t>
            </a:r>
            <a:r>
              <a:rPr lang="en-US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kontratu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53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5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" grpId="0"/>
      <p:bldP spid="30" grpId="0"/>
      <p:bldP spid="31" grpId="0"/>
      <p:bldP spid="5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609600" y="1031951"/>
            <a:ext cx="7772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98463" marR="0" lvl="0" indent="-3984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MC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(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Mestre</a:t>
            </a: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Serimonia</a:t>
            </a: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)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Open Sans" pitchFamily="34" charset="0"/>
              <a:ea typeface="Calibri" pitchFamily="34" charset="0"/>
              <a:cs typeface="Open Sans" pitchFamily="34" charset="0"/>
            </a:endParaRPr>
          </a:p>
          <a:p>
            <a:pPr marL="398463" marR="0" lvl="0" indent="-3984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Manajer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ba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Protokolu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Open Sans" pitchFamily="34" charset="0"/>
              <a:ea typeface="Calibri" pitchFamily="34" charset="0"/>
              <a:cs typeface="Open Sans" pitchFamily="34" charset="0"/>
            </a:endParaRPr>
          </a:p>
          <a:p>
            <a:pPr marL="398463" marR="0" lvl="0" indent="-3984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Manajer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ba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b="1" dirty="0" err="1" smtClean="0">
                <a:latin typeface="Open Sans" pitchFamily="34" charset="0"/>
                <a:cs typeface="Open Sans" pitchFamily="34" charset="0"/>
              </a:rPr>
              <a:t>Muzika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98463" marR="0" lvl="0" indent="-3984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Fo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daer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diak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ba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b="1" dirty="0" err="1" smtClean="0">
                <a:latin typeface="Open Sans" pitchFamily="34" charset="0"/>
                <a:cs typeface="Open Sans" pitchFamily="34" charset="0"/>
              </a:rPr>
              <a:t>eskola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sira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98463" marR="0" lvl="0" indent="-3984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000" dirty="0" err="1" smtClean="0">
                <a:latin typeface="Open Sans" pitchFamily="34" charset="0"/>
                <a:ea typeface="Calibri" pitchFamily="34" charset="0"/>
                <a:cs typeface="Open Sans" pitchFamily="34" charset="0"/>
              </a:rPr>
              <a:t>Manajer</a:t>
            </a:r>
            <a:r>
              <a:rPr lang="en-US" sz="2000" dirty="0" smtClean="0"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lang="en-US" sz="2000" dirty="0" err="1" smtClean="0">
                <a:latin typeface="Open Sans" pitchFamily="34" charset="0"/>
                <a:ea typeface="Calibri" pitchFamily="34" charset="0"/>
                <a:cs typeface="Open Sans" pitchFamily="34" charset="0"/>
              </a:rPr>
              <a:t>ba</a:t>
            </a:r>
            <a:r>
              <a:rPr lang="en-US" sz="2000" dirty="0" smtClean="0"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lang="en-US" sz="2000" b="1" dirty="0" err="1" smtClean="0">
                <a:latin typeface="Open Sans" pitchFamily="34" charset="0"/>
                <a:ea typeface="Calibri" pitchFamily="34" charset="0"/>
                <a:cs typeface="Open Sans" pitchFamily="34" charset="0"/>
              </a:rPr>
              <a:t>Be’e</a:t>
            </a:r>
            <a:endParaRPr lang="en-US" sz="2000" b="1" dirty="0" smtClean="0">
              <a:latin typeface="Open Sans" pitchFamily="34" charset="0"/>
              <a:ea typeface="Calibri" pitchFamily="34" charset="0"/>
              <a:cs typeface="Open Sans" pitchFamily="34" charset="0"/>
            </a:endParaRPr>
          </a:p>
          <a:p>
            <a:pPr marL="398463" marR="0" lvl="0" indent="-3984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Manajer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ba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b="1" dirty="0" err="1" smtClean="0">
                <a:latin typeface="Open Sans" pitchFamily="34" charset="0"/>
                <a:cs typeface="Open Sans" pitchFamily="34" charset="0"/>
              </a:rPr>
              <a:t>Labele</a:t>
            </a:r>
            <a:r>
              <a:rPr lang="en-US" sz="2000" b="1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b="1" dirty="0" err="1" smtClean="0">
                <a:latin typeface="Open Sans" pitchFamily="34" charset="0"/>
                <a:cs typeface="Open Sans" pitchFamily="34" charset="0"/>
              </a:rPr>
              <a:t>Fuma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98463" marR="0" lvl="0" indent="-3984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Animador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ba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Desportu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ida-idak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98463" indent="-398463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err="1">
                <a:latin typeface="Open Sans" pitchFamily="34" charset="0"/>
                <a:ea typeface="Calibri" pitchFamily="34" charset="0"/>
                <a:cs typeface="Open Sans" pitchFamily="34" charset="0"/>
              </a:rPr>
              <a:t>Manajer</a:t>
            </a:r>
            <a:r>
              <a:rPr lang="en-US" sz="2000" dirty="0"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lang="en-US" sz="2000" dirty="0" err="1">
                <a:latin typeface="Open Sans" pitchFamily="34" charset="0"/>
                <a:ea typeface="Calibri" pitchFamily="34" charset="0"/>
                <a:cs typeface="Open Sans" pitchFamily="34" charset="0"/>
              </a:rPr>
              <a:t>ba</a:t>
            </a:r>
            <a:r>
              <a:rPr lang="en-US" sz="2000" dirty="0"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lang="en-US" sz="2000" b="1" dirty="0" err="1" smtClean="0">
                <a:latin typeface="Open Sans" pitchFamily="34" charset="0"/>
                <a:ea typeface="Calibri" pitchFamily="34" charset="0"/>
                <a:cs typeface="Open Sans" pitchFamily="34" charset="0"/>
              </a:rPr>
              <a:t>Fatin</a:t>
            </a:r>
            <a:endParaRPr lang="en-US" sz="2000" b="1" dirty="0" smtClean="0">
              <a:latin typeface="Open Sans" pitchFamily="34" charset="0"/>
              <a:ea typeface="Calibri" pitchFamily="34" charset="0"/>
              <a:cs typeface="Open Sans" pitchFamily="34" charset="0"/>
            </a:endParaRPr>
          </a:p>
          <a:p>
            <a:pPr marL="398463" indent="-398463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Manajer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dirty="0" err="1" smtClean="0">
                <a:latin typeface="Open Sans" pitchFamily="34" charset="0"/>
                <a:cs typeface="Open Sans" pitchFamily="34" charset="0"/>
              </a:rPr>
              <a:t>ba</a:t>
            </a:r>
            <a:r>
              <a:rPr lang="en-US" sz="2000" dirty="0" smtClean="0">
                <a:latin typeface="Open Sans" pitchFamily="34" charset="0"/>
                <a:cs typeface="Open Sans" pitchFamily="34" charset="0"/>
              </a:rPr>
              <a:t> </a:t>
            </a:r>
            <a:r>
              <a:rPr lang="en-US" sz="2000" b="1" dirty="0" err="1" smtClean="0">
                <a:latin typeface="Open Sans" pitchFamily="34" charset="0"/>
                <a:cs typeface="Open Sans" pitchFamily="34" charset="0"/>
              </a:rPr>
              <a:t>Ekipamentu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marL="398463" marR="0" lvl="0" indent="-3984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Manajer</a:t>
            </a: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ba</a:t>
            </a: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Banner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98463" marR="0" lvl="0" indent="-3984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Responsavel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Fotografia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/Video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Open Sans" pitchFamily="34" charset="0"/>
              <a:ea typeface="Calibri" pitchFamily="34" charset="0"/>
              <a:cs typeface="Open Sans" pitchFamily="34" charset="0"/>
            </a:endParaRPr>
          </a:p>
          <a:p>
            <a:pPr marL="398463" marR="0" lvl="0" indent="-3984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Manajer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Open Sans" pitchFamily="34" charset="0"/>
                <a:ea typeface="Calibri" pitchFamily="34" charset="0"/>
                <a:cs typeface="Open Sans" pitchFamily="34" charset="0"/>
              </a:rPr>
              <a:t>Doadores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Open Sans" pitchFamily="34" charset="0"/>
              <a:ea typeface="Calibri" pitchFamily="34" charset="0"/>
              <a:cs typeface="Open Sans" pitchFamily="34" charset="0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438727" y="392711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Ezemplu husi Desportu ba Moris</a:t>
            </a:r>
            <a:endParaRPr lang="pt-PT" sz="3800" b="1" dirty="0">
              <a:solidFill>
                <a:srgbClr val="A3071D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981200" y="2209800"/>
            <a:ext cx="6248400" cy="3657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Make copies of description of roles in Tetum to distribute here!!!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30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8" t="4167" r="5842" b="2500"/>
          <a:stretch/>
        </p:blipFill>
        <p:spPr>
          <a:xfrm>
            <a:off x="-1" y="1296736"/>
            <a:ext cx="9906001" cy="5561264"/>
          </a:xfrm>
          <a:prstGeom prst="rect">
            <a:avLst/>
          </a:prstGeom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438727" y="-762000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pPr eaLnBrk="0" hangingPunct="0">
              <a:defRPr/>
            </a:pPr>
            <a:r>
              <a:rPr lang="en-US" sz="3800" b="1" dirty="0" err="1" smtClean="0"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Oinsaa</a:t>
            </a:r>
            <a:r>
              <a:rPr lang="en-US" sz="3800" b="1" dirty="0" smtClean="0"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 </a:t>
            </a:r>
            <a:r>
              <a:rPr lang="en-US" sz="3800" b="1" dirty="0" err="1" smtClean="0"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mak</a:t>
            </a:r>
            <a:r>
              <a:rPr lang="en-US" sz="3800" b="1" dirty="0" smtClean="0"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 </a:t>
            </a:r>
            <a:r>
              <a:rPr lang="en-US" sz="3800" b="1" dirty="0" err="1" smtClean="0"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garante</a:t>
            </a:r>
            <a:r>
              <a:rPr lang="en-US" sz="3800" b="1" dirty="0" smtClean="0"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 </a:t>
            </a:r>
            <a:r>
              <a:rPr lang="en-US" sz="3800" b="1" dirty="0" err="1" smtClean="0"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implementasaun</a:t>
            </a:r>
            <a:r>
              <a:rPr lang="en-US" sz="3800" b="1" dirty="0" smtClean="0">
                <a:latin typeface="Open Sans Light" pitchFamily="34" charset="0"/>
                <a:ea typeface="Open Sans Light" pitchFamily="34" charset="0"/>
                <a:cs typeface="Open Sans Light" pitchFamily="34" charset="0"/>
                <a:sym typeface="Arial" charset="0"/>
              </a:rPr>
              <a:t>?</a:t>
            </a:r>
            <a:endParaRPr lang="en-US" sz="3800" b="1" dirty="0">
              <a:latin typeface="Open Sans Light" pitchFamily="34" charset="0"/>
              <a:ea typeface="Open Sans Light" pitchFamily="34" charset="0"/>
              <a:cs typeface="Open Sans Light" pitchFamily="34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83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740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9585" y="27480"/>
            <a:ext cx="456416" cy="38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44488" y="5445224"/>
            <a:ext cx="9026833" cy="13167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9778" tIns="34890" rIns="69778" bIns="34890" anchor="b"/>
          <a:lstStyle/>
          <a:p>
            <a:pPr eaLnBrk="0" hangingPunct="0">
              <a:defRPr/>
            </a:pPr>
            <a:r>
              <a:rPr lang="pt-PT" sz="40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Arial" charset="0"/>
              </a:rPr>
              <a:t>Mai ita pratika!</a:t>
            </a:r>
            <a:endParaRPr lang="pt-PT" sz="40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0094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1905000" y="1524000"/>
            <a:ext cx="5791200" cy="4027864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tx1"/>
                </a:solidFill>
                <a:latin typeface="Open Sans"/>
                <a:cs typeface="Open Sans"/>
              </a:rPr>
              <a:t>Analiza  planu ba imi nia eventu (dader) no identifika nesesidade: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Open Sans"/>
                <a:cs typeface="Open Sans"/>
              </a:rPr>
              <a:t>Funsaun/atividade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Open Sans"/>
                <a:cs typeface="Open Sans"/>
              </a:rPr>
              <a:t>Ema nain hira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Open Sans"/>
                <a:cs typeface="Open Sans"/>
              </a:rPr>
              <a:t>Tempu/durasaun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38727" y="392711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Servisu grupu: identifika nesesidade</a:t>
            </a:r>
            <a:endParaRPr lang="pt-PT" sz="3800" b="1" dirty="0">
              <a:solidFill>
                <a:srgbClr val="A3071D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2133600" y="1524000"/>
            <a:ext cx="5791200" cy="4027864"/>
          </a:xfrm>
          <a:prstGeom prst="wedgeEllipseCallout">
            <a:avLst>
              <a:gd name="adj1" fmla="val 1069"/>
              <a:gd name="adj2" fmla="val 6433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tx1"/>
                </a:solidFill>
                <a:latin typeface="Open Sans"/>
                <a:cs typeface="Open Sans"/>
              </a:rPr>
              <a:t>Analiza  planu ba imi nia eventu (dader) no identifika nesesidade: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Open Sans"/>
                <a:cs typeface="Open Sans"/>
              </a:rPr>
              <a:t>Funsaun/atividade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Open Sans"/>
                <a:cs typeface="Open Sans"/>
              </a:rPr>
              <a:t>Ema nain hira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Open Sans"/>
                <a:cs typeface="Open Sans"/>
              </a:rPr>
              <a:t>Tempu/durasaun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2133600" y="1524000"/>
            <a:ext cx="6248400" cy="4027864"/>
          </a:xfrm>
          <a:prstGeom prst="wedgeEllipseCallout">
            <a:avLst>
              <a:gd name="adj1" fmla="val 19150"/>
              <a:gd name="adj2" fmla="val 6506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  <a:latin typeface="Open Sans"/>
                <a:cs typeface="Open Sans"/>
              </a:rPr>
              <a:t>Analiza  planu ba imi nia eventu (dader) no identifika nesesidade: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tx1"/>
                </a:solidFill>
                <a:latin typeface="Open Sans"/>
                <a:cs typeface="Open Sans"/>
              </a:rPr>
              <a:t>Funsaun/atividade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tx1"/>
                </a:solidFill>
                <a:latin typeface="Open Sans"/>
                <a:cs typeface="Open Sans"/>
              </a:rPr>
              <a:t>Ema nain hira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tx1"/>
                </a:solidFill>
                <a:latin typeface="Open Sans"/>
                <a:cs typeface="Open Sans"/>
              </a:rPr>
              <a:t>Tempo no prazo</a:t>
            </a:r>
          </a:p>
        </p:txBody>
      </p:sp>
      <p:sp>
        <p:nvSpPr>
          <p:cNvPr id="2" name="Oval 1"/>
          <p:cNvSpPr/>
          <p:nvPr/>
        </p:nvSpPr>
        <p:spPr>
          <a:xfrm>
            <a:off x="6838373" y="2121257"/>
            <a:ext cx="4648200" cy="33959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Replaced by next slide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76546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838200" y="2682100"/>
            <a:ext cx="1831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Manajer eventu</a:t>
            </a: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838200" y="2057400"/>
            <a:ext cx="1836010" cy="457200"/>
          </a:xfrm>
          <a:prstGeom prst="roundRect">
            <a:avLst>
              <a:gd name="adj" fmla="val 16667"/>
            </a:avLst>
          </a:prstGeom>
          <a:solidFill>
            <a:srgbClr val="A3071D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Funsaun/knaar</a:t>
            </a: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2971800" y="2057400"/>
            <a:ext cx="1836010" cy="457200"/>
          </a:xfrm>
          <a:prstGeom prst="roundRect">
            <a:avLst>
              <a:gd name="adj" fmla="val 16667"/>
            </a:avLst>
          </a:prstGeom>
          <a:solidFill>
            <a:srgbClr val="A3071D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Ema nain hira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3" name="Title 3"/>
          <p:cNvSpPr txBox="1">
            <a:spLocks/>
          </p:cNvSpPr>
          <p:nvPr/>
        </p:nvSpPr>
        <p:spPr>
          <a:xfrm>
            <a:off x="438727" y="392711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Prepara planu rekursus umanus </a:t>
            </a:r>
            <a:b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</a:br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ba imi nia eventu</a:t>
            </a:r>
            <a:endParaRPr lang="pt-PT" sz="3800" b="1" dirty="0">
              <a:solidFill>
                <a:srgbClr val="A3071D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5105400" y="2057400"/>
            <a:ext cx="1836010" cy="457200"/>
          </a:xfrm>
          <a:prstGeom prst="roundRect">
            <a:avLst>
              <a:gd name="adj" fmla="val 16667"/>
            </a:avLst>
          </a:prstGeom>
          <a:solidFill>
            <a:srgbClr val="A3071D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Voluntariu ka staff?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7239000" y="2057400"/>
            <a:ext cx="1836010" cy="457200"/>
          </a:xfrm>
          <a:prstGeom prst="roundRect">
            <a:avLst>
              <a:gd name="adj" fmla="val 16667"/>
            </a:avLst>
          </a:prstGeom>
          <a:solidFill>
            <a:srgbClr val="A3071D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Tempu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71800" y="2682100"/>
            <a:ext cx="183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09882" y="2682100"/>
            <a:ext cx="1831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Staff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39000" y="2682100"/>
            <a:ext cx="1836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1/Agostu to’o</a:t>
            </a:r>
            <a:b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 Outubru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200" y="3434375"/>
            <a:ext cx="1831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Animador ba labarik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71800" y="3434375"/>
            <a:ext cx="183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09882" y="3434375"/>
            <a:ext cx="1831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Voluntariu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39000" y="3434375"/>
            <a:ext cx="183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20-30/Setembru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200" y="4432871"/>
            <a:ext cx="1831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nst</a:t>
            </a:r>
          </a:p>
        </p:txBody>
      </p:sp>
    </p:spTree>
    <p:extLst>
      <p:ext uri="{BB962C8B-B14F-4D97-AF65-F5344CB8AC3E}">
        <p14:creationId xmlns:p14="http://schemas.microsoft.com/office/powerpoint/2010/main" val="378647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895600" y="2133600"/>
            <a:ext cx="2667000" cy="37172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Voluntariu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38727" y="392711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Diferensa saida entre </a:t>
            </a:r>
          </a:p>
          <a:p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voluntariu no staff?</a:t>
            </a:r>
            <a:endParaRPr lang="pt-PT" sz="3800" b="1" dirty="0">
              <a:solidFill>
                <a:srgbClr val="A3071D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6172200" y="2133600"/>
            <a:ext cx="2667000" cy="37172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Staff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2704737"/>
            <a:ext cx="16930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Rekrutamentu</a:t>
            </a:r>
            <a:endParaRPr lang="en-US" sz="16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" y="3943169"/>
            <a:ext cx="1507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Treinamentu</a:t>
            </a:r>
            <a:endParaRPr lang="en-US" sz="16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5181600"/>
            <a:ext cx="213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Jestaun</a:t>
            </a:r>
            <a:r>
              <a:rPr lang="en-US" sz="16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, </a:t>
            </a:r>
            <a:r>
              <a:rPr lang="en-US" sz="16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motivasaun</a:t>
            </a:r>
            <a:r>
              <a:rPr lang="en-US" sz="16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 no </a:t>
            </a:r>
            <a:r>
              <a:rPr lang="en-US" sz="16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kompensasaun</a:t>
            </a:r>
            <a:endParaRPr lang="en-US" sz="16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4106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thebusinessdisputeclinic.com/wp-content/uploads/2012/11/dreamstime_m_11435061.dispute.neg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45"/>
          <a:stretch>
            <a:fillRect/>
          </a:stretch>
        </p:blipFill>
        <p:spPr bwMode="auto">
          <a:xfrm>
            <a:off x="0" y="2623016"/>
            <a:ext cx="9906000" cy="440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Oval 2"/>
          <p:cNvSpPr>
            <a:spLocks noChangeArrowheads="1"/>
          </p:cNvSpPr>
          <p:nvPr/>
        </p:nvSpPr>
        <p:spPr bwMode="auto">
          <a:xfrm>
            <a:off x="-3048000" y="2057400"/>
            <a:ext cx="2590800" cy="2514600"/>
          </a:xfrm>
          <a:prstGeom prst="ellipse">
            <a:avLst/>
          </a:prstGeom>
          <a:solidFill>
            <a:srgbClr val="BBE0E3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3pPr>
            <a:lvl4pPr marL="1600200" indent="-228600" eaLnBrk="0" hangingPunct="0">
              <a:spcBef>
                <a:spcPts val="500"/>
              </a:spcBef>
              <a:buSzPct val="100000"/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4pPr>
            <a:lvl5pPr marL="2057400" indent="-228600" eaLnBrk="0" hangingPunct="0">
              <a:spcBef>
                <a:spcPts val="500"/>
              </a:spcBef>
              <a:buSzPct val="100000"/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N W3"/>
                <a:cs typeface="ヒラギノ角ゴ ProN W3"/>
                <a:sym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PT" altLang="en-US" sz="2400">
                <a:solidFill>
                  <a:srgbClr val="000000"/>
                </a:solidFill>
              </a:rPr>
              <a:t>Can also be done with no rope, just holding hands</a:t>
            </a:r>
            <a:endParaRPr lang="en-SG" altLang="en-U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Callout 6"/>
          <p:cNvSpPr/>
          <p:nvPr/>
        </p:nvSpPr>
        <p:spPr>
          <a:xfrm>
            <a:off x="1221419" y="1143000"/>
            <a:ext cx="7541581" cy="4183666"/>
          </a:xfrm>
          <a:prstGeom prst="cloudCallout">
            <a:avLst>
              <a:gd name="adj1" fmla="val -25465"/>
              <a:gd name="adj2" fmla="val 61789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44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Saida mak ita aprende kona ba </a:t>
            </a:r>
            <a:r>
              <a:rPr lang="pt-PT" sz="4400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jestaun rekursus umanus?</a:t>
            </a:r>
            <a:endParaRPr lang="pt-PT" sz="440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U-Turn Arrow 17"/>
          <p:cNvSpPr/>
          <p:nvPr/>
        </p:nvSpPr>
        <p:spPr>
          <a:xfrm flipH="1" flipV="1">
            <a:off x="1143000" y="3048000"/>
            <a:ext cx="7696200" cy="9144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27601"/>
              <a:gd name="adj5" fmla="val 7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600">
              <a:latin typeface="Open Sans"/>
              <a:cs typeface="Open Sans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438727" y="392711"/>
            <a:ext cx="9031603" cy="1316718"/>
          </a:xfrm>
          <a:prstGeom prst="rect">
            <a:avLst/>
          </a:prstGeom>
        </p:spPr>
        <p:txBody>
          <a:bodyPr lIns="69778" tIns="34890" rIns="69778" bIns="34890"/>
          <a:lstStyle/>
          <a:p>
            <a:r>
              <a:rPr lang="pt-PT" sz="3800" b="1" dirty="0" smtClean="0">
                <a:solidFill>
                  <a:srgbClr val="A3071D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Rezumu: Jestaun Rekursus Umanus</a:t>
            </a:r>
            <a:endParaRPr lang="pt-PT" sz="3800" b="1" dirty="0">
              <a:solidFill>
                <a:srgbClr val="A3071D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457200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  <a:latin typeface="Open Sans"/>
                <a:cs typeface="Open Sans"/>
              </a:rPr>
              <a:t>Analiza planu no identifika nesesidade ema/funsaun</a:t>
            </a:r>
          </a:p>
        </p:txBody>
      </p:sp>
      <p:sp>
        <p:nvSpPr>
          <p:cNvPr id="27" name="Flecha a la derecha con bandas 11"/>
          <p:cNvSpPr/>
          <p:nvPr/>
        </p:nvSpPr>
        <p:spPr>
          <a:xfrm>
            <a:off x="2316026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2914906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Rekruta no identifika 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ko-organizador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5372612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Fo’o treinamentu no briefing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7830319" y="2209800"/>
            <a:ext cx="1836010" cy="107576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0475" tIns="44444" rIns="90475" bIns="44444" anchor="ctr">
            <a:no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Jere relasaun no fo’o motivasaun no kompensasaun</a:t>
            </a:r>
            <a:endParaRPr lang="pt-PT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31" name="Flecha a la derecha con bandas 11"/>
          <p:cNvSpPr/>
          <p:nvPr/>
        </p:nvSpPr>
        <p:spPr>
          <a:xfrm>
            <a:off x="4773732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32" name="Flecha a la derecha con bandas 11"/>
          <p:cNvSpPr/>
          <p:nvPr/>
        </p:nvSpPr>
        <p:spPr>
          <a:xfrm>
            <a:off x="7231438" y="2567661"/>
            <a:ext cx="576064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Open Sans"/>
              <a:cs typeface="Open San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49292" y="1837762"/>
            <a:ext cx="1218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Nesesidade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355892" y="1837762"/>
            <a:ext cx="9076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Rekruta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618638" y="1837762"/>
            <a:ext cx="13439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Treinamentu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8316154" y="1837762"/>
            <a:ext cx="8643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>
                <a:latin typeface="Open Sans"/>
                <a:cs typeface="Open Sans"/>
              </a:rPr>
              <a:t>Jestaun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048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28194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25780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689450" y="2066362"/>
            <a:ext cx="360040" cy="3600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endParaRPr lang="en-SG" sz="20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4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" r="7349"/>
          <a:stretch>
            <a:fillRect/>
          </a:stretch>
        </p:blipFill>
        <p:spPr bwMode="auto">
          <a:xfrm rot="-120000">
            <a:off x="1482362" y="271512"/>
            <a:ext cx="6902867" cy="6468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 rot="-540000">
            <a:off x="4028889" y="443056"/>
            <a:ext cx="2590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SERVISU UMA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 rot="-60000">
            <a:off x="2691837" y="1035985"/>
            <a:ext cx="5417340" cy="378565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i-FI" sz="3200" b="1" dirty="0" smtClean="0"/>
              <a:t>Lee ’Adapted Sport Manual’ </a:t>
            </a:r>
            <a:r>
              <a:rPr lang="fi-FI" sz="3200" dirty="0" smtClean="0"/>
              <a:t>no hetan ideia hodi harii ekipamentu ba desportu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i-FI" sz="3200" b="1" dirty="0" smtClean="0"/>
              <a:t>Hetan material </a:t>
            </a:r>
            <a:r>
              <a:rPr lang="fi-FI" sz="3200" dirty="0" smtClean="0"/>
              <a:t>(kaixa, bambu, ai, nst) hodi uza aban atu harii ekipamentu ba Desportu ba Moris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40517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41785</TotalTime>
  <Words>843</Words>
  <Application>Microsoft Office PowerPoint</Application>
  <PresentationFormat>A4 Paper (210x297 mm)</PresentationFormat>
  <Paragraphs>169</Paragraphs>
  <Slides>16</Slides>
  <Notes>10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Helvetica LT Std</vt:lpstr>
      <vt:lpstr>Open Sans</vt:lpstr>
      <vt:lpstr>Open Sans Extrabold</vt:lpstr>
      <vt:lpstr>Open Sans Light</vt:lpstr>
      <vt:lpstr>ヒラギノ角ゴ ProN W3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SportImpact</dc:creator>
  <cp:lastModifiedBy>Nuno</cp:lastModifiedBy>
  <cp:revision>1415</cp:revision>
  <cp:lastPrinted>2014-05-15T02:20:32Z</cp:lastPrinted>
  <dcterms:created xsi:type="dcterms:W3CDTF">2013-06-13T19:20:11Z</dcterms:created>
  <dcterms:modified xsi:type="dcterms:W3CDTF">2015-07-19T03:17:25Z</dcterms:modified>
</cp:coreProperties>
</file>